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6" r:id="rId6"/>
    <p:sldId id="267" r:id="rId7"/>
    <p:sldId id="270" r:id="rId8"/>
    <p:sldId id="268" r:id="rId9"/>
    <p:sldId id="269" r:id="rId10"/>
    <p:sldId id="260" r:id="rId11"/>
    <p:sldId id="272" r:id="rId12"/>
    <p:sldId id="261" r:id="rId13"/>
    <p:sldId id="278" r:id="rId14"/>
    <p:sldId id="273" r:id="rId15"/>
    <p:sldId id="274" r:id="rId16"/>
    <p:sldId id="275" r:id="rId17"/>
    <p:sldId id="276" r:id="rId18"/>
    <p:sldId id="277" r:id="rId19"/>
    <p:sldId id="271" r:id="rId20"/>
    <p:sldId id="262" r:id="rId21"/>
    <p:sldId id="263" r:id="rId22"/>
    <p:sldId id="264" r:id="rId23"/>
    <p:sldId id="265" r:id="rId24"/>
  </p:sldIdLst>
  <p:sldSz cx="14630400" cy="8229600"/>
  <p:notesSz cx="8229600" cy="14630400"/>
  <p:embeddedFontLs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Funnel Sans" panose="020B0604020202020204" charset="0"/>
      <p:regular r:id="rId30"/>
    </p:embeddedFont>
    <p:embeddedFont>
      <p:font typeface="Mona Sans Semi Bold" panose="020B0604020202020204" charset="0"/>
      <p:regular r:id="rId3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4808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14" Type="http://schemas.openxmlformats.org/officeDocument/2006/relationships/image" Target="../media/image6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0993"/>
            <a:ext cx="65548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Excel do Zero ao Prático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29934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Fundamentos, Boas Práticas e Atividade Final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56047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Aula 1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5857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Instrutor: Vinícius Tessele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9116"/>
            <a:ext cx="61364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Formatação Essencial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38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Bordas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28755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Definem visualmente áreas importantes e separam seções da planilha de forma clara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3838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Preenchimento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4328755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 cores para destacar cabeçalhos ou diferenciar categorias de dados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838337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Formatação Condicional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683085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Células mudam de cor automaticamente baseado em regras que você define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3838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Tabela (Ctrl+T)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4328755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Transforma dados em tabela com filtros automáticos e fórmulas inteligentes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4520"/>
            <a:ext cx="97520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Por que aprender funções no Excel?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36927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73B48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458408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Economia de Tempo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66903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Automatizam cálculos e análises complexas, eliminando trabalho manual repetitivo e reduzindo erros.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036927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73B48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3458408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178617"/>
            <a:ext cx="32695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Organização Inteligente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66903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Facilitam a organização e interpretação de grandes volumes de dados de forma clara e eficiente.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036927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73B48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3458408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178617"/>
            <a:ext cx="3002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Essencial no Trabalho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669036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Fundamentais para relatórios profissionais, controle financeiro, análises e tomada de decisões estratégicas.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738" y="445294"/>
            <a:ext cx="8613696" cy="506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Fórmulas Básicas – Seu Arsenal de Cálculos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7303770" y="1275278"/>
            <a:ext cx="22860" cy="6510933"/>
          </a:xfrm>
          <a:prstGeom prst="roundRect">
            <a:avLst>
              <a:gd name="adj" fmla="val 297559"/>
            </a:avLst>
          </a:prstGeom>
          <a:solidFill>
            <a:srgbClr val="C8CACF"/>
          </a:solidFill>
          <a:ln/>
        </p:spPr>
      </p:sp>
      <p:sp>
        <p:nvSpPr>
          <p:cNvPr id="4" name="Shape 2"/>
          <p:cNvSpPr/>
          <p:nvPr/>
        </p:nvSpPr>
        <p:spPr>
          <a:xfrm>
            <a:off x="6670119" y="1446014"/>
            <a:ext cx="485775" cy="22860"/>
          </a:xfrm>
          <a:prstGeom prst="roundRect">
            <a:avLst>
              <a:gd name="adj" fmla="val 297559"/>
            </a:avLst>
          </a:prstGeom>
          <a:solidFill>
            <a:srgbClr val="C8CACF"/>
          </a:solidFill>
          <a:ln/>
        </p:spPr>
      </p:sp>
      <p:sp>
        <p:nvSpPr>
          <p:cNvPr id="5" name="Shape 3"/>
          <p:cNvSpPr/>
          <p:nvPr/>
        </p:nvSpPr>
        <p:spPr>
          <a:xfrm>
            <a:off x="7133034" y="1275278"/>
            <a:ext cx="364331" cy="364331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93756" y="1305639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4481036" y="1330881"/>
            <a:ext cx="2024420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=SOMA(A1:A10)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66738" y="1681043"/>
            <a:ext cx="593871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Adiciona todos os valores em um intervalo. Exemplo: total de vendas mensais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7474506" y="2417683"/>
            <a:ext cx="485775" cy="22860"/>
          </a:xfrm>
          <a:prstGeom prst="roundRect">
            <a:avLst>
              <a:gd name="adj" fmla="val 297559"/>
            </a:avLst>
          </a:prstGeom>
          <a:solidFill>
            <a:srgbClr val="C8CACF"/>
          </a:solidFill>
          <a:ln/>
        </p:spPr>
      </p:sp>
      <p:sp>
        <p:nvSpPr>
          <p:cNvPr id="10" name="Shape 8"/>
          <p:cNvSpPr/>
          <p:nvPr/>
        </p:nvSpPr>
        <p:spPr>
          <a:xfrm>
            <a:off x="7133034" y="2246948"/>
            <a:ext cx="364331" cy="364331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93756" y="2277308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124944" y="2302550"/>
            <a:ext cx="2024420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=MÉDIA(B1:B10)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8124944" y="2652713"/>
            <a:ext cx="593871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Calcula a média aritmética. Útil para notas, preços médios ou desempenho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6670119" y="3255169"/>
            <a:ext cx="485775" cy="22860"/>
          </a:xfrm>
          <a:prstGeom prst="roundRect">
            <a:avLst>
              <a:gd name="adj" fmla="val 297559"/>
            </a:avLst>
          </a:prstGeom>
          <a:solidFill>
            <a:srgbClr val="C8CACF"/>
          </a:solidFill>
          <a:ln/>
        </p:spPr>
      </p:sp>
      <p:sp>
        <p:nvSpPr>
          <p:cNvPr id="15" name="Shape 13"/>
          <p:cNvSpPr/>
          <p:nvPr/>
        </p:nvSpPr>
        <p:spPr>
          <a:xfrm>
            <a:off x="7133034" y="3084433"/>
            <a:ext cx="364331" cy="364331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93756" y="3114794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3576757" y="3140035"/>
            <a:ext cx="2928699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=CONT.SE(C1:C10;"Aprovado")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66738" y="3490198"/>
            <a:ext cx="593871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Conta células que atendem critério. Quantos produtos estão em estoque?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7474506" y="4092773"/>
            <a:ext cx="485775" cy="22860"/>
          </a:xfrm>
          <a:prstGeom prst="roundRect">
            <a:avLst>
              <a:gd name="adj" fmla="val 297559"/>
            </a:avLst>
          </a:prstGeom>
          <a:solidFill>
            <a:srgbClr val="C8CACF"/>
          </a:solidFill>
          <a:ln/>
        </p:spPr>
      </p:sp>
      <p:sp>
        <p:nvSpPr>
          <p:cNvPr id="20" name="Shape 18"/>
          <p:cNvSpPr/>
          <p:nvPr/>
        </p:nvSpPr>
        <p:spPr>
          <a:xfrm>
            <a:off x="7133034" y="3922038"/>
            <a:ext cx="364331" cy="364331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93756" y="3952399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8124944" y="3977640"/>
            <a:ext cx="3070146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=SOMASE(D1:D10;"&gt;100";E1:E10)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8124944" y="4327803"/>
            <a:ext cx="593871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Soma apenas valores que atendem condição específica definida por você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6670119" y="4930378"/>
            <a:ext cx="485775" cy="22860"/>
          </a:xfrm>
          <a:prstGeom prst="roundRect">
            <a:avLst>
              <a:gd name="adj" fmla="val 297559"/>
            </a:avLst>
          </a:prstGeom>
          <a:solidFill>
            <a:srgbClr val="C8CACF"/>
          </a:solidFill>
          <a:ln/>
        </p:spPr>
      </p:sp>
      <p:sp>
        <p:nvSpPr>
          <p:cNvPr id="25" name="Shape 23"/>
          <p:cNvSpPr/>
          <p:nvPr/>
        </p:nvSpPr>
        <p:spPr>
          <a:xfrm>
            <a:off x="7133034" y="4759643"/>
            <a:ext cx="364331" cy="364331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93756" y="4790003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5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4058960" y="4815245"/>
            <a:ext cx="2446496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=SE(F1&gt;50;"Alto";"Baixo")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566738" y="5165408"/>
            <a:ext cx="593871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Retorna um valor se verdadeiro, outro se falso. Base da lógica no Excel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7474506" y="5767983"/>
            <a:ext cx="485775" cy="22860"/>
          </a:xfrm>
          <a:prstGeom prst="roundRect">
            <a:avLst>
              <a:gd name="adj" fmla="val 297559"/>
            </a:avLst>
          </a:prstGeom>
          <a:solidFill>
            <a:srgbClr val="C8CACF"/>
          </a:solidFill>
          <a:ln/>
        </p:spPr>
      </p:sp>
      <p:sp>
        <p:nvSpPr>
          <p:cNvPr id="30" name="Shape 28"/>
          <p:cNvSpPr/>
          <p:nvPr/>
        </p:nvSpPr>
        <p:spPr>
          <a:xfrm>
            <a:off x="7133034" y="5597247"/>
            <a:ext cx="364331" cy="364331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193756" y="5627608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6</a:t>
            </a:r>
            <a:endParaRPr lang="en-US" sz="1900" dirty="0"/>
          </a:p>
        </p:txBody>
      </p:sp>
      <p:sp>
        <p:nvSpPr>
          <p:cNvPr id="32" name="Text 30"/>
          <p:cNvSpPr/>
          <p:nvPr/>
        </p:nvSpPr>
        <p:spPr>
          <a:xfrm>
            <a:off x="8124944" y="5652849"/>
            <a:ext cx="2764274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=PROCV(G1;A1:B10;2;FALSO)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8124944" y="6003012"/>
            <a:ext cx="593871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Busca valor em tabela e retorna correspondente. Essencial para cruzar dados</a:t>
            </a:r>
            <a:endParaRPr lang="en-US" sz="1250" dirty="0"/>
          </a:p>
        </p:txBody>
      </p:sp>
      <p:sp>
        <p:nvSpPr>
          <p:cNvPr id="34" name="Shape 32"/>
          <p:cNvSpPr/>
          <p:nvPr/>
        </p:nvSpPr>
        <p:spPr>
          <a:xfrm>
            <a:off x="6670119" y="6605588"/>
            <a:ext cx="485775" cy="22860"/>
          </a:xfrm>
          <a:prstGeom prst="roundRect">
            <a:avLst>
              <a:gd name="adj" fmla="val 297559"/>
            </a:avLst>
          </a:prstGeom>
          <a:solidFill>
            <a:srgbClr val="C8CACF"/>
          </a:solidFill>
          <a:ln/>
        </p:spPr>
      </p:sp>
      <p:sp>
        <p:nvSpPr>
          <p:cNvPr id="35" name="Shape 33"/>
          <p:cNvSpPr/>
          <p:nvPr/>
        </p:nvSpPr>
        <p:spPr>
          <a:xfrm>
            <a:off x="7133034" y="6434852"/>
            <a:ext cx="364331" cy="364331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193756" y="6465213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7</a:t>
            </a:r>
            <a:endParaRPr lang="en-US" sz="1900" dirty="0"/>
          </a:p>
        </p:txBody>
      </p:sp>
      <p:sp>
        <p:nvSpPr>
          <p:cNvPr id="37" name="Text 35"/>
          <p:cNvSpPr/>
          <p:nvPr/>
        </p:nvSpPr>
        <p:spPr>
          <a:xfrm>
            <a:off x="4478417" y="6490454"/>
            <a:ext cx="2027039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=HOJE() e =AGORA()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566738" y="6840617"/>
            <a:ext cx="593871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Inserem data e hora atuais automaticamente, atualizando sempre que abrir</a:t>
            </a:r>
            <a:endParaRPr lang="en-US" sz="12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209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Dica bônus: uso do símbolo "=" para iniciar fórmulas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98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297686"/>
            <a:ext cx="33498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Sempre comece com "="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788104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 sinal de igual indica ao Excel que você está inserindo uma fórmula, não um texto simples. Sem ele, o Excel não calcula nada!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2198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2976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Exemplo básico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788104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=A1+B1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soma os valores das células A1 e B1 automaticamente. Digite isso em qualquer célula e veja a mágica acontecer.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2198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5297686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 que acontece sem o "="?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6142434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 você digitar apenas "A1+B1", o Excel interpreta como texto e exibe exatamente isso na célula, sem realizar nenhum cálculo.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28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Função SOMA: A base dos cálculos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07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Sintaxe e Estrutura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280190" y="3316843"/>
            <a:ext cx="3501509" cy="702945"/>
          </a:xfrm>
          <a:prstGeom prst="roundRect">
            <a:avLst>
              <a:gd name="adj" fmla="val 13553"/>
            </a:avLst>
          </a:prstGeom>
          <a:solidFill>
            <a:srgbClr val="F2F2F2"/>
          </a:solidFill>
          <a:ln/>
        </p:spPr>
      </p:sp>
      <p:sp>
        <p:nvSpPr>
          <p:cNvPr id="6" name="Shape 3"/>
          <p:cNvSpPr/>
          <p:nvPr/>
        </p:nvSpPr>
        <p:spPr>
          <a:xfrm>
            <a:off x="6268879" y="3316843"/>
            <a:ext cx="3524131" cy="702945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7" name="Text 4"/>
          <p:cNvSpPr/>
          <p:nvPr/>
        </p:nvSpPr>
        <p:spPr>
          <a:xfrm>
            <a:off x="6495693" y="3486864"/>
            <a:ext cx="30705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=SOMA(intervalo)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27493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Exemplo prático: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4892993"/>
            <a:ext cx="3501509" cy="702945"/>
          </a:xfrm>
          <a:prstGeom prst="roundRect">
            <a:avLst>
              <a:gd name="adj" fmla="val 13553"/>
            </a:avLst>
          </a:prstGeom>
          <a:solidFill>
            <a:srgbClr val="F2F2F2"/>
          </a:solidFill>
          <a:ln/>
        </p:spPr>
      </p:sp>
      <p:sp>
        <p:nvSpPr>
          <p:cNvPr id="10" name="Shape 7"/>
          <p:cNvSpPr/>
          <p:nvPr/>
        </p:nvSpPr>
        <p:spPr>
          <a:xfrm>
            <a:off x="6268879" y="4892993"/>
            <a:ext cx="3524131" cy="702945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11" name="Text 8"/>
          <p:cNvSpPr/>
          <p:nvPr/>
        </p:nvSpPr>
        <p:spPr>
          <a:xfrm>
            <a:off x="6495693" y="5063014"/>
            <a:ext cx="30705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=SOMA(B2:B10)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85108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Esta fórmula soma todos os valores das células B2 até B10, retornando o total automaticamente.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2707362"/>
            <a:ext cx="32208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Aplicações no Dia a Dia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342721" y="328850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Calcular total de vendas mensais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409360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Somar despesas por categoria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342721" y="453580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Totalizar estoque de produtos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342721" y="497800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Consolidar valores de diferentes departamentos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342721" y="590788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É a função mais utilizada e o ponto de partida para qualquer análise quantitativa.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929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Funções CONTAR, CONT.VALORES e CONT.VAZIO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30642"/>
            <a:ext cx="4196358" cy="3979545"/>
          </a:xfrm>
          <a:prstGeom prst="roundRect">
            <a:avLst>
              <a:gd name="adj" fmla="val 3676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20016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89048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306062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797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CONTAR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28803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Conta apenas células que contêm números.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051084" y="5268992"/>
            <a:ext cx="3681770" cy="702945"/>
          </a:xfrm>
          <a:prstGeom prst="roundRect">
            <a:avLst>
              <a:gd name="adj" fmla="val 13553"/>
            </a:avLst>
          </a:prstGeom>
          <a:solidFill>
            <a:srgbClr val="F2F2F2"/>
          </a:solidFill>
          <a:ln/>
        </p:spPr>
      </p:sp>
      <p:sp>
        <p:nvSpPr>
          <p:cNvPr id="10" name="Shape 8"/>
          <p:cNvSpPr/>
          <p:nvPr/>
        </p:nvSpPr>
        <p:spPr>
          <a:xfrm>
            <a:off x="1039773" y="5268992"/>
            <a:ext cx="3704392" cy="702945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11" name="Text 9"/>
          <p:cNvSpPr/>
          <p:nvPr/>
        </p:nvSpPr>
        <p:spPr>
          <a:xfrm>
            <a:off x="1266587" y="5439013"/>
            <a:ext cx="32507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=CONTAR(C2:C10)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51084" y="622708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Exemplo: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Quantos clientes fizeram compras este mês?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5216962" y="3230642"/>
            <a:ext cx="4196358" cy="3979545"/>
          </a:xfrm>
          <a:prstGeom prst="roundRect">
            <a:avLst>
              <a:gd name="adj" fmla="val 3676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5216962" y="320016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15" name="Shape 13"/>
          <p:cNvSpPr/>
          <p:nvPr/>
        </p:nvSpPr>
        <p:spPr>
          <a:xfrm>
            <a:off x="6974860" y="289048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</p:sp>
      <p:sp>
        <p:nvSpPr>
          <p:cNvPr id="16" name="Text 14"/>
          <p:cNvSpPr/>
          <p:nvPr/>
        </p:nvSpPr>
        <p:spPr>
          <a:xfrm>
            <a:off x="7178933" y="306062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5474256" y="3797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CONT.VALORES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5474256" y="428803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Conta todas as células não vazias, incluindo texto e números.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474256" y="5268992"/>
            <a:ext cx="3681770" cy="702945"/>
          </a:xfrm>
          <a:prstGeom prst="roundRect">
            <a:avLst>
              <a:gd name="adj" fmla="val 13553"/>
            </a:avLst>
          </a:prstGeom>
          <a:solidFill>
            <a:srgbClr val="F2F2F2"/>
          </a:solidFill>
          <a:ln/>
        </p:spPr>
      </p:sp>
      <p:sp>
        <p:nvSpPr>
          <p:cNvPr id="20" name="Shape 18"/>
          <p:cNvSpPr/>
          <p:nvPr/>
        </p:nvSpPr>
        <p:spPr>
          <a:xfrm>
            <a:off x="5462945" y="5268992"/>
            <a:ext cx="3704392" cy="702945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21" name="Text 19"/>
          <p:cNvSpPr/>
          <p:nvPr/>
        </p:nvSpPr>
        <p:spPr>
          <a:xfrm>
            <a:off x="5689759" y="5439013"/>
            <a:ext cx="32507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=CONT.VALORES(A2:A10)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474256" y="622708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Exemplo: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Quantos registros totais existem na planilha?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9640133" y="3230642"/>
            <a:ext cx="4196358" cy="3979545"/>
          </a:xfrm>
          <a:prstGeom prst="roundRect">
            <a:avLst>
              <a:gd name="adj" fmla="val 3676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9640133" y="320016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25" name="Shape 23"/>
          <p:cNvSpPr/>
          <p:nvPr/>
        </p:nvSpPr>
        <p:spPr>
          <a:xfrm>
            <a:off x="11398032" y="289048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</p:sp>
      <p:sp>
        <p:nvSpPr>
          <p:cNvPr id="26" name="Text 24"/>
          <p:cNvSpPr/>
          <p:nvPr/>
        </p:nvSpPr>
        <p:spPr>
          <a:xfrm>
            <a:off x="11602105" y="306062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9897427" y="3797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CONT.VAZIO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9897427" y="428803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Conta células completamente vazias no intervalo.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9897427" y="5268992"/>
            <a:ext cx="3681770" cy="702945"/>
          </a:xfrm>
          <a:prstGeom prst="roundRect">
            <a:avLst>
              <a:gd name="adj" fmla="val 13553"/>
            </a:avLst>
          </a:prstGeom>
          <a:solidFill>
            <a:srgbClr val="F2F2F2"/>
          </a:solidFill>
          <a:ln/>
        </p:spPr>
      </p:sp>
      <p:sp>
        <p:nvSpPr>
          <p:cNvPr id="30" name="Shape 28"/>
          <p:cNvSpPr/>
          <p:nvPr/>
        </p:nvSpPr>
        <p:spPr>
          <a:xfrm>
            <a:off x="9886117" y="5268992"/>
            <a:ext cx="3704392" cy="702945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31" name="Text 29"/>
          <p:cNvSpPr/>
          <p:nvPr/>
        </p:nvSpPr>
        <p:spPr>
          <a:xfrm>
            <a:off x="10112931" y="5439013"/>
            <a:ext cx="32507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=CONT.VAZIO(D2:D10)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9897427" y="622708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Exemplo: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Quantos produtos ainda não têm preço cadastrado?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475" y="439817"/>
            <a:ext cx="6973848" cy="499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Funções MÉDIA, MÁXIMO e MÍNIMO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9475" y="1259086"/>
            <a:ext cx="1351145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Essas três funções são fundamentais para análise estatística básica e identificação de padrões em seus dados.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75" y="1694617"/>
            <a:ext cx="799267" cy="20316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18523" y="1854398"/>
            <a:ext cx="1998226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MÉDIA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518523" y="2199918"/>
            <a:ext cx="12552402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Calcula a média aritmética de um conjunto de valores.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1518523" y="2635448"/>
            <a:ext cx="12552402" cy="495538"/>
          </a:xfrm>
          <a:prstGeom prst="roundRect">
            <a:avLst>
              <a:gd name="adj" fmla="val 13549"/>
            </a:avLst>
          </a:prstGeom>
          <a:solidFill>
            <a:srgbClr val="F2F2F2"/>
          </a:solidFill>
          <a:ln/>
        </p:spPr>
      </p:sp>
      <p:sp>
        <p:nvSpPr>
          <p:cNvPr id="8" name="Shape 5"/>
          <p:cNvSpPr/>
          <p:nvPr/>
        </p:nvSpPr>
        <p:spPr>
          <a:xfrm>
            <a:off x="1510546" y="2635448"/>
            <a:ext cx="12568357" cy="495538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9" name="Text 6"/>
          <p:cNvSpPr/>
          <p:nvPr/>
        </p:nvSpPr>
        <p:spPr>
          <a:xfrm>
            <a:off x="1670328" y="2755344"/>
            <a:ext cx="12248793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=MÉDIA(B2:B10)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1518523" y="3310771"/>
            <a:ext cx="12552402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Útil para: avaliar desempenho médio de vendas, notas, produtividade.</a:t>
            </a:r>
            <a:endParaRPr lang="en-US" sz="12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75" y="3726299"/>
            <a:ext cx="799267" cy="203168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518523" y="3886081"/>
            <a:ext cx="1998226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MÁXIMO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1518523" y="4231600"/>
            <a:ext cx="12552402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Retorna o maior valor encontrado no intervalo.</a:t>
            </a:r>
            <a:endParaRPr lang="en-US" sz="1250" dirty="0"/>
          </a:p>
        </p:txBody>
      </p:sp>
      <p:sp>
        <p:nvSpPr>
          <p:cNvPr id="14" name="Shape 10"/>
          <p:cNvSpPr/>
          <p:nvPr/>
        </p:nvSpPr>
        <p:spPr>
          <a:xfrm>
            <a:off x="1518523" y="4667131"/>
            <a:ext cx="12552402" cy="495538"/>
          </a:xfrm>
          <a:prstGeom prst="roundRect">
            <a:avLst>
              <a:gd name="adj" fmla="val 13549"/>
            </a:avLst>
          </a:prstGeom>
          <a:solidFill>
            <a:srgbClr val="F2F2F2"/>
          </a:solidFill>
          <a:ln/>
        </p:spPr>
      </p:sp>
      <p:sp>
        <p:nvSpPr>
          <p:cNvPr id="15" name="Shape 11"/>
          <p:cNvSpPr/>
          <p:nvPr/>
        </p:nvSpPr>
        <p:spPr>
          <a:xfrm>
            <a:off x="1510546" y="4667131"/>
            <a:ext cx="12568357" cy="495538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16" name="Text 12"/>
          <p:cNvSpPr/>
          <p:nvPr/>
        </p:nvSpPr>
        <p:spPr>
          <a:xfrm>
            <a:off x="1670328" y="4787027"/>
            <a:ext cx="12248793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=MÁXIMO(B2:B10)</a:t>
            </a:r>
            <a:endParaRPr lang="en-US" sz="1250" dirty="0"/>
          </a:p>
        </p:txBody>
      </p:sp>
      <p:sp>
        <p:nvSpPr>
          <p:cNvPr id="17" name="Text 13"/>
          <p:cNvSpPr/>
          <p:nvPr/>
        </p:nvSpPr>
        <p:spPr>
          <a:xfrm>
            <a:off x="1518523" y="5342453"/>
            <a:ext cx="12552402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Útil para: identificar pico de vendas, maior temperatura, recorde de produção.</a:t>
            </a:r>
            <a:endParaRPr lang="en-US" sz="1250" dirty="0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75" y="5757982"/>
            <a:ext cx="799267" cy="2031683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518523" y="5917763"/>
            <a:ext cx="1998226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MÍNIMO</a:t>
            </a:r>
            <a:endParaRPr lang="en-US" sz="1550" dirty="0"/>
          </a:p>
        </p:txBody>
      </p:sp>
      <p:sp>
        <p:nvSpPr>
          <p:cNvPr id="20" name="Text 15"/>
          <p:cNvSpPr/>
          <p:nvPr/>
        </p:nvSpPr>
        <p:spPr>
          <a:xfrm>
            <a:off x="1518523" y="6263283"/>
            <a:ext cx="12552402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Retorna o menor valor encontrado no intervalo.</a:t>
            </a:r>
            <a:endParaRPr lang="en-US" sz="1250" dirty="0"/>
          </a:p>
        </p:txBody>
      </p:sp>
      <p:sp>
        <p:nvSpPr>
          <p:cNvPr id="21" name="Shape 16"/>
          <p:cNvSpPr/>
          <p:nvPr/>
        </p:nvSpPr>
        <p:spPr>
          <a:xfrm>
            <a:off x="1518523" y="6698813"/>
            <a:ext cx="12552402" cy="495538"/>
          </a:xfrm>
          <a:prstGeom prst="roundRect">
            <a:avLst>
              <a:gd name="adj" fmla="val 13549"/>
            </a:avLst>
          </a:prstGeom>
          <a:solidFill>
            <a:srgbClr val="F2F2F2"/>
          </a:solidFill>
          <a:ln/>
        </p:spPr>
      </p:sp>
      <p:sp>
        <p:nvSpPr>
          <p:cNvPr id="22" name="Shape 17"/>
          <p:cNvSpPr/>
          <p:nvPr/>
        </p:nvSpPr>
        <p:spPr>
          <a:xfrm>
            <a:off x="1510546" y="6698813"/>
            <a:ext cx="12568357" cy="495538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23" name="Text 18"/>
          <p:cNvSpPr/>
          <p:nvPr/>
        </p:nvSpPr>
        <p:spPr>
          <a:xfrm>
            <a:off x="1670328" y="6818709"/>
            <a:ext cx="12248793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=MÍNIMO(B2:B10)</a:t>
            </a:r>
            <a:endParaRPr lang="en-US" sz="1250" dirty="0"/>
          </a:p>
        </p:txBody>
      </p:sp>
      <p:sp>
        <p:nvSpPr>
          <p:cNvPr id="24" name="Text 19"/>
          <p:cNvSpPr/>
          <p:nvPr/>
        </p:nvSpPr>
        <p:spPr>
          <a:xfrm>
            <a:off x="1518523" y="7374136"/>
            <a:ext cx="12552402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Útil para: encontrar menor preço, pior desempenho, ponto de atenção.</a:t>
            </a:r>
            <a:endParaRPr lang="en-US" sz="12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669" y="616744"/>
            <a:ext cx="11605141" cy="699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Função SE: tomada de decisão automática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3669" y="1406009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Estrutura da Função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83669" y="2091690"/>
            <a:ext cx="13063061" cy="694015"/>
          </a:xfrm>
          <a:prstGeom prst="roundRect">
            <a:avLst>
              <a:gd name="adj" fmla="val 13551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72478" y="2091690"/>
            <a:ext cx="13085445" cy="694015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96315" y="2259568"/>
            <a:ext cx="12637770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=SE(teste_lógico; valor_se_verdadeiro; valor_se_falso)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3669" y="3037522"/>
            <a:ext cx="22383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83669" y="3387566"/>
            <a:ext cx="4205049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9" name="Text 7"/>
          <p:cNvSpPr/>
          <p:nvPr/>
        </p:nvSpPr>
        <p:spPr>
          <a:xfrm>
            <a:off x="783669" y="3560445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Teste Lógico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3669" y="4044553"/>
            <a:ext cx="4205049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Condição que será avaliada (exemplo: C2&gt;100)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212556" y="3037522"/>
            <a:ext cx="22383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12556" y="3387566"/>
            <a:ext cx="4205168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3" name="Text 11"/>
          <p:cNvSpPr/>
          <p:nvPr/>
        </p:nvSpPr>
        <p:spPr>
          <a:xfrm>
            <a:off x="5212556" y="3560445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 Verdadeiro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212556" y="4044553"/>
            <a:ext cx="4205168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Resultado quando a condição é atendida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641562" y="3037522"/>
            <a:ext cx="22383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1562" y="3387566"/>
            <a:ext cx="4205168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7" name="Text 15"/>
          <p:cNvSpPr/>
          <p:nvPr/>
        </p:nvSpPr>
        <p:spPr>
          <a:xfrm>
            <a:off x="9641562" y="3560445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 Falso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41562" y="4044553"/>
            <a:ext cx="4205168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Resultado quando a condição não é atendida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83669" y="5264825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Exemplo Prático</a:t>
            </a:r>
            <a:endParaRPr lang="en-US" sz="2200" dirty="0"/>
          </a:p>
        </p:txBody>
      </p:sp>
      <p:sp>
        <p:nvSpPr>
          <p:cNvPr id="20" name="Shape 18"/>
          <p:cNvSpPr/>
          <p:nvPr/>
        </p:nvSpPr>
        <p:spPr>
          <a:xfrm>
            <a:off x="783669" y="5950506"/>
            <a:ext cx="13063061" cy="694015"/>
          </a:xfrm>
          <a:prstGeom prst="roundRect">
            <a:avLst>
              <a:gd name="adj" fmla="val 13551"/>
            </a:avLst>
          </a:prstGeom>
          <a:solidFill>
            <a:srgbClr val="F2F2F2"/>
          </a:solidFill>
          <a:ln/>
        </p:spPr>
      </p:sp>
      <p:sp>
        <p:nvSpPr>
          <p:cNvPr id="21" name="Shape 19"/>
          <p:cNvSpPr/>
          <p:nvPr/>
        </p:nvSpPr>
        <p:spPr>
          <a:xfrm>
            <a:off x="772478" y="5950506"/>
            <a:ext cx="13085445" cy="694015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22" name="Text 20"/>
          <p:cNvSpPr/>
          <p:nvPr/>
        </p:nvSpPr>
        <p:spPr>
          <a:xfrm>
            <a:off x="996315" y="6118384"/>
            <a:ext cx="12637770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=SE(C2&gt;100;"Meta batida";"Meta não batida")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83669" y="6896338"/>
            <a:ext cx="13063061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Esta fórmula verifica se o valor em C2 é maior que 100 e retorna uma mensagem correspondente. Perfeita para criar relatórios dinâmicos, classificar resultados automaticamente e gerar alertas baseados em condições específicas.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6494" y="589359"/>
            <a:ext cx="7643813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Função PROCV: busca inteligente de dados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6494" y="2464594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 Que Faz?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236494" y="3013710"/>
            <a:ext cx="3152061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PROCV (ou VLOOKUP) procura um valor na primeira coluna de uma tabela e retorna um valor correspondente de outra coluna especificada.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36494" y="4942523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Sintaxe</a:t>
            </a:r>
            <a:endParaRPr lang="en-US" sz="2100" dirty="0"/>
          </a:p>
        </p:txBody>
      </p:sp>
      <p:sp>
        <p:nvSpPr>
          <p:cNvPr id="7" name="Shape 4"/>
          <p:cNvSpPr/>
          <p:nvPr/>
        </p:nvSpPr>
        <p:spPr>
          <a:xfrm>
            <a:off x="6236494" y="5518428"/>
            <a:ext cx="3152061" cy="1350169"/>
          </a:xfrm>
          <a:prstGeom prst="roundRect">
            <a:avLst>
              <a:gd name="adj" fmla="val 6667"/>
            </a:avLst>
          </a:prstGeom>
          <a:solidFill>
            <a:srgbClr val="F2F2F2"/>
          </a:solidFill>
          <a:ln/>
        </p:spPr>
      </p:sp>
      <p:sp>
        <p:nvSpPr>
          <p:cNvPr id="8" name="Shape 5"/>
          <p:cNvSpPr/>
          <p:nvPr/>
        </p:nvSpPr>
        <p:spPr>
          <a:xfrm>
            <a:off x="6225778" y="5518428"/>
            <a:ext cx="3173492" cy="1350169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9" name="Text 6"/>
          <p:cNvSpPr/>
          <p:nvPr/>
        </p:nvSpPr>
        <p:spPr>
          <a:xfrm>
            <a:off x="6440091" y="5679162"/>
            <a:ext cx="2744867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=PROCV(valor_procurado; tabela; número_coluna; [procurar_intervalo])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9919097" y="2464594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Exemplo Detalhado</a:t>
            </a:r>
            <a:endParaRPr lang="en-US" sz="2100" dirty="0"/>
          </a:p>
        </p:txBody>
      </p:sp>
      <p:sp>
        <p:nvSpPr>
          <p:cNvPr id="11" name="Shape 8"/>
          <p:cNvSpPr/>
          <p:nvPr/>
        </p:nvSpPr>
        <p:spPr>
          <a:xfrm>
            <a:off x="9919097" y="3040499"/>
            <a:ext cx="3968710" cy="1007269"/>
          </a:xfrm>
          <a:prstGeom prst="roundRect">
            <a:avLst>
              <a:gd name="adj" fmla="val 8937"/>
            </a:avLst>
          </a:prstGeom>
          <a:solidFill>
            <a:srgbClr val="F2F2F2"/>
          </a:solidFill>
          <a:ln/>
        </p:spPr>
      </p:sp>
      <p:sp>
        <p:nvSpPr>
          <p:cNvPr id="12" name="Shape 9"/>
          <p:cNvSpPr/>
          <p:nvPr/>
        </p:nvSpPr>
        <p:spPr>
          <a:xfrm>
            <a:off x="9908381" y="3040499"/>
            <a:ext cx="3990142" cy="1007269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13" name="Text 10"/>
          <p:cNvSpPr/>
          <p:nvPr/>
        </p:nvSpPr>
        <p:spPr>
          <a:xfrm>
            <a:off x="10122694" y="3201233"/>
            <a:ext cx="3561517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=PROCV("Produto A"; A2:C10; 3; FALSO)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9919097" y="4288869"/>
            <a:ext cx="396871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"Produto A":</a:t>
            </a: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 que você está procurando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919097" y="5049679"/>
            <a:ext cx="396871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A2:C10:</a:t>
            </a: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onde procurar (sua tabela)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9919097" y="5467588"/>
            <a:ext cx="396871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3:</a:t>
            </a: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retornar valor da 3ª coluna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9919097" y="5885498"/>
            <a:ext cx="396871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FALSO:</a:t>
            </a: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busca exata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9919097" y="6421279"/>
            <a:ext cx="396871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Ideal para cruzar informações entre planilhas, buscar preços, códigos ou qualquer dado em grandes tabelas.</a:t>
            </a:r>
            <a:endParaRPr lang="en-US" sz="16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11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92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Objetivos da Aula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1700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73B48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59318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Boas Práticas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Organizar planilhas de forma profissional e eficiente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171700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73B48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59318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Funções Essenciais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Dominar fórmulas básicas para análises rápidas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171700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73B48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259318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Gestão de Dados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Limpar, organizar e analisar informações com confiança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73B48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390" y="541234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Visualização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62297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Criar gráficos profissionais para apresentar resultados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73B48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0148" y="541234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Projeto Completo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62297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Desenvolver uma planilha funcional do início ao fim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5733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Limpeza e Organização de Dados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963692"/>
            <a:ext cx="566976" cy="6986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158" y="107703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Filtros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077158" y="1367552"/>
            <a:ext cx="6099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Visualize apenas dados relevantes sem deletar nada</a:t>
            </a:r>
            <a:endParaRPr lang="en-US" sz="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1662351"/>
            <a:ext cx="566976" cy="6986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77158" y="177569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Ordenação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1077158" y="2066211"/>
            <a:ext cx="6099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Organize do maior para menor, A-Z ou por cor</a:t>
            </a:r>
            <a:endParaRPr lang="en-US" sz="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5" y="2361009"/>
            <a:ext cx="566976" cy="6986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77158" y="247435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Remover Duplicatas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1077158" y="2764869"/>
            <a:ext cx="6099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Limpe registros repetidos com um clique</a:t>
            </a:r>
            <a:endParaRPr lang="en-US" sz="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35" y="3059668"/>
            <a:ext cx="566976" cy="6986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158" y="317301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Texto para Colunas</a:t>
            </a:r>
            <a:endParaRPr lang="en-US" sz="1100" dirty="0"/>
          </a:p>
        </p:txBody>
      </p:sp>
      <p:sp>
        <p:nvSpPr>
          <p:cNvPr id="14" name="Text 8"/>
          <p:cNvSpPr/>
          <p:nvPr/>
        </p:nvSpPr>
        <p:spPr>
          <a:xfrm>
            <a:off x="1077158" y="3463528"/>
            <a:ext cx="6099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Separe dados unidos em células individuais</a:t>
            </a:r>
            <a:endParaRPr lang="en-US" sz="850" dirty="0"/>
          </a:p>
        </p:txBody>
      </p:sp>
      <p:sp>
        <p:nvSpPr>
          <p:cNvPr id="15" name="Text 9"/>
          <p:cNvSpPr/>
          <p:nvPr/>
        </p:nvSpPr>
        <p:spPr>
          <a:xfrm>
            <a:off x="7461171" y="949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Funções de Texto</a:t>
            </a:r>
            <a:endParaRPr lang="en-US" sz="1300" dirty="0"/>
          </a:p>
        </p:txBody>
      </p:sp>
      <p:sp>
        <p:nvSpPr>
          <p:cNvPr id="16" name="Shape 10"/>
          <p:cNvSpPr/>
          <p:nvPr/>
        </p:nvSpPr>
        <p:spPr>
          <a:xfrm>
            <a:off x="7461171" y="1289685"/>
            <a:ext cx="6780014" cy="729139"/>
          </a:xfrm>
          <a:prstGeom prst="roundRect">
            <a:avLst>
              <a:gd name="adj" fmla="val 6533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8CACF"/>
            </a:solidFill>
            <a:prstDash val="solid"/>
          </a:ln>
        </p:spPr>
      </p:sp>
      <p:sp>
        <p:nvSpPr>
          <p:cNvPr id="17" name="Text 11"/>
          <p:cNvSpPr/>
          <p:nvPr/>
        </p:nvSpPr>
        <p:spPr>
          <a:xfrm>
            <a:off x="7589758" y="14182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CONCAT</a:t>
            </a:r>
            <a:endParaRPr lang="en-US" sz="1100" dirty="0"/>
          </a:p>
        </p:txBody>
      </p:sp>
      <p:sp>
        <p:nvSpPr>
          <p:cNvPr id="18" name="Text 12"/>
          <p:cNvSpPr/>
          <p:nvPr/>
        </p:nvSpPr>
        <p:spPr>
          <a:xfrm>
            <a:off x="7589758" y="1708785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Une textos de várias células em uma só</a:t>
            </a:r>
            <a:endParaRPr lang="en-US" sz="850" dirty="0"/>
          </a:p>
        </p:txBody>
      </p:sp>
      <p:sp>
        <p:nvSpPr>
          <p:cNvPr id="19" name="Shape 13"/>
          <p:cNvSpPr/>
          <p:nvPr/>
        </p:nvSpPr>
        <p:spPr>
          <a:xfrm>
            <a:off x="7461171" y="2132171"/>
            <a:ext cx="6780014" cy="729139"/>
          </a:xfrm>
          <a:prstGeom prst="roundRect">
            <a:avLst>
              <a:gd name="adj" fmla="val 6533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8CACF"/>
            </a:solidFill>
            <a:prstDash val="solid"/>
          </a:ln>
        </p:spPr>
      </p:sp>
      <p:sp>
        <p:nvSpPr>
          <p:cNvPr id="20" name="Text 14"/>
          <p:cNvSpPr/>
          <p:nvPr/>
        </p:nvSpPr>
        <p:spPr>
          <a:xfrm>
            <a:off x="7589758" y="226075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ARRUMAR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7589758" y="2551271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Remove espaços extras deixando texto limpo</a:t>
            </a:r>
            <a:endParaRPr lang="en-US" sz="850" dirty="0"/>
          </a:p>
        </p:txBody>
      </p:sp>
      <p:sp>
        <p:nvSpPr>
          <p:cNvPr id="22" name="Shape 16"/>
          <p:cNvSpPr/>
          <p:nvPr/>
        </p:nvSpPr>
        <p:spPr>
          <a:xfrm>
            <a:off x="7461171" y="2974658"/>
            <a:ext cx="6780014" cy="729139"/>
          </a:xfrm>
          <a:prstGeom prst="roundRect">
            <a:avLst>
              <a:gd name="adj" fmla="val 6533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8CACF"/>
            </a:solidFill>
            <a:prstDash val="solid"/>
          </a:ln>
        </p:spPr>
      </p:sp>
      <p:sp>
        <p:nvSpPr>
          <p:cNvPr id="23" name="Text 17"/>
          <p:cNvSpPr/>
          <p:nvPr/>
        </p:nvSpPr>
        <p:spPr>
          <a:xfrm>
            <a:off x="7589758" y="310324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TEXTO</a:t>
            </a:r>
            <a:endParaRPr lang="en-US" sz="1100" dirty="0"/>
          </a:p>
        </p:txBody>
      </p:sp>
      <p:sp>
        <p:nvSpPr>
          <p:cNvPr id="24" name="Text 18"/>
          <p:cNvSpPr/>
          <p:nvPr/>
        </p:nvSpPr>
        <p:spPr>
          <a:xfrm>
            <a:off x="7589758" y="3393758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Converte números em texto formatado</a:t>
            </a:r>
            <a:endParaRPr lang="en-US" sz="850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171" y="3831312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676" y="508040"/>
            <a:ext cx="5757743" cy="576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Criando Gráficos Eficazes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5676" y="1361242"/>
            <a:ext cx="3834051" cy="2081332"/>
          </a:xfrm>
          <a:prstGeom prst="roundRect">
            <a:avLst>
              <a:gd name="adj" fmla="val 372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7724" y="1553289"/>
            <a:ext cx="2469356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📊</a:t>
            </a:r>
            <a:r>
              <a:rPr lang="en-US" sz="18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Gráfico de Colunas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37724" y="1959769"/>
            <a:ext cx="3449955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Quando usar:</a:t>
            </a: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Comparar valores entre categorias diferentes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837724" y="2660452"/>
            <a:ext cx="3449955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i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Exemplo:</a:t>
            </a: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Vendas por região ou vendas mensais ao longo do ano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4664154" y="1361242"/>
            <a:ext cx="3834170" cy="2081332"/>
          </a:xfrm>
          <a:prstGeom prst="roundRect">
            <a:avLst>
              <a:gd name="adj" fmla="val 372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6202" y="1553289"/>
            <a:ext cx="2306003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🥧</a:t>
            </a:r>
            <a:r>
              <a:rPr lang="en-US" sz="18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Gráfico de Pizza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4856202" y="1959769"/>
            <a:ext cx="3450074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Quando usar:</a:t>
            </a: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Mostrar proporções de um todo (máximo 6 fatias)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4856202" y="2660452"/>
            <a:ext cx="3450074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i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Exemplo:</a:t>
            </a: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Participação de produtos no faturamento total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45676" y="3627001"/>
            <a:ext cx="7852648" cy="1491258"/>
          </a:xfrm>
          <a:prstGeom prst="roundRect">
            <a:avLst>
              <a:gd name="adj" fmla="val 5196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37724" y="3819049"/>
            <a:ext cx="2306003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📈</a:t>
            </a:r>
            <a:r>
              <a:rPr lang="en-US" sz="18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Gráfico de Linhas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37724" y="4225528"/>
            <a:ext cx="746855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Quando usar:</a:t>
            </a: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Demonstrar tendências ao longo do tempo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837724" y="4631174"/>
            <a:ext cx="746855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i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Exemplo:</a:t>
            </a: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Evolução de temperatura, crescimento de clientes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45676" y="5417982"/>
            <a:ext cx="7852648" cy="30599"/>
          </a:xfrm>
          <a:prstGeom prst="rect">
            <a:avLst/>
          </a:prstGeom>
          <a:solidFill>
            <a:srgbClr val="52586B">
              <a:alpha val="50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645676" y="5725239"/>
            <a:ext cx="4198620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Boas Práticas de Apresentação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645676" y="6347817"/>
            <a:ext cx="785264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Títulos claros que explicam o que o gráfico mostra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645676" y="6707386"/>
            <a:ext cx="785264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Cores consistentes com identidade visual ou tema da apresentação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645676" y="7066955"/>
            <a:ext cx="785264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Remova elementos desnecessários para foco no essencial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645676" y="7426523"/>
            <a:ext cx="785264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 rótulos de dados quando valores exatos importam</a:t>
            </a:r>
            <a:endParaRPr lang="en-US" sz="14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6245" y="342781"/>
            <a:ext cx="7131725" cy="389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Atividade Guiada – Controle de Gastos Mensais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36245" y="1043702"/>
            <a:ext cx="1869638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Vamos Criar Juntos!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560903" y="1604367"/>
            <a:ext cx="124539" cy="580787"/>
          </a:xfrm>
          <a:prstGeom prst="roundRect">
            <a:avLst>
              <a:gd name="adj" fmla="val 4203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36245" y="1522571"/>
            <a:ext cx="373856" cy="373856"/>
          </a:xfrm>
          <a:prstGeom prst="roundRect">
            <a:avLst>
              <a:gd name="adj" fmla="val 12229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709" y="1616035"/>
            <a:ext cx="186928" cy="18692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34641" y="1541978"/>
            <a:ext cx="1558052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Criar Tabela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934641" y="1861304"/>
            <a:ext cx="5525333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Monte estrutura com colunas: Data, Categoria, Descrição, Valor</a:t>
            </a:r>
            <a:endParaRPr lang="en-US" sz="950" dirty="0"/>
          </a:p>
        </p:txBody>
      </p:sp>
      <p:sp>
        <p:nvSpPr>
          <p:cNvPr id="9" name="Shape 6"/>
          <p:cNvSpPr/>
          <p:nvPr/>
        </p:nvSpPr>
        <p:spPr>
          <a:xfrm>
            <a:off x="747832" y="2496741"/>
            <a:ext cx="124539" cy="580787"/>
          </a:xfrm>
          <a:prstGeom prst="roundRect">
            <a:avLst>
              <a:gd name="adj" fmla="val 4203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3173" y="2414945"/>
            <a:ext cx="373856" cy="373856"/>
          </a:xfrm>
          <a:prstGeom prst="roundRect">
            <a:avLst>
              <a:gd name="adj" fmla="val 12229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637" y="2508409"/>
            <a:ext cx="186928" cy="18692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121569" y="2434352"/>
            <a:ext cx="1558052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Inserir Dados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1121569" y="2753678"/>
            <a:ext cx="5338405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Preencha 15-20 linhas com gastos fictícios do mês</a:t>
            </a:r>
            <a:endParaRPr lang="en-US" sz="950" dirty="0"/>
          </a:p>
        </p:txBody>
      </p:sp>
      <p:sp>
        <p:nvSpPr>
          <p:cNvPr id="14" name="Shape 10"/>
          <p:cNvSpPr/>
          <p:nvPr/>
        </p:nvSpPr>
        <p:spPr>
          <a:xfrm>
            <a:off x="934760" y="3389114"/>
            <a:ext cx="124539" cy="580787"/>
          </a:xfrm>
          <a:prstGeom prst="roundRect">
            <a:avLst>
              <a:gd name="adj" fmla="val 4203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810101" y="3307318"/>
            <a:ext cx="373856" cy="373856"/>
          </a:xfrm>
          <a:prstGeom prst="roundRect">
            <a:avLst>
              <a:gd name="adj" fmla="val 12229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565" y="3400782"/>
            <a:ext cx="186928" cy="18692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308497" y="3326725"/>
            <a:ext cx="1876068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Formatação Condicional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1308497" y="3646051"/>
            <a:ext cx="5151477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Destaque gastos acima de R$ 200 em vermelho</a:t>
            </a:r>
            <a:endParaRPr lang="en-US" sz="950" dirty="0"/>
          </a:p>
        </p:txBody>
      </p:sp>
      <p:sp>
        <p:nvSpPr>
          <p:cNvPr id="19" name="Shape 14"/>
          <p:cNvSpPr/>
          <p:nvPr/>
        </p:nvSpPr>
        <p:spPr>
          <a:xfrm>
            <a:off x="1121807" y="4281488"/>
            <a:ext cx="124539" cy="580787"/>
          </a:xfrm>
          <a:prstGeom prst="roundRect">
            <a:avLst>
              <a:gd name="adj" fmla="val 4203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997148" y="4199692"/>
            <a:ext cx="373856" cy="373856"/>
          </a:xfrm>
          <a:prstGeom prst="roundRect">
            <a:avLst>
              <a:gd name="adj" fmla="val 12229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613" y="4293156"/>
            <a:ext cx="186928" cy="18692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495544" y="4219099"/>
            <a:ext cx="1558052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Fórmulas</a:t>
            </a:r>
            <a:endParaRPr lang="en-US" sz="1200" dirty="0"/>
          </a:p>
        </p:txBody>
      </p:sp>
      <p:sp>
        <p:nvSpPr>
          <p:cNvPr id="23" name="Text 17"/>
          <p:cNvSpPr/>
          <p:nvPr/>
        </p:nvSpPr>
        <p:spPr>
          <a:xfrm>
            <a:off x="1495544" y="4538424"/>
            <a:ext cx="4964430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 SOMA para total, MÉDIA por categoria, CONT.SE por tipo</a:t>
            </a:r>
            <a:endParaRPr lang="en-US" sz="950" dirty="0"/>
          </a:p>
        </p:txBody>
      </p:sp>
      <p:sp>
        <p:nvSpPr>
          <p:cNvPr id="24" name="Shape 18"/>
          <p:cNvSpPr/>
          <p:nvPr/>
        </p:nvSpPr>
        <p:spPr>
          <a:xfrm>
            <a:off x="934760" y="5173861"/>
            <a:ext cx="124539" cy="580787"/>
          </a:xfrm>
          <a:prstGeom prst="roundRect">
            <a:avLst>
              <a:gd name="adj" fmla="val 4203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810101" y="5092065"/>
            <a:ext cx="373856" cy="373856"/>
          </a:xfrm>
          <a:prstGeom prst="roundRect">
            <a:avLst>
              <a:gd name="adj" fmla="val 12229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3565" y="5185529"/>
            <a:ext cx="186928" cy="186928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308497" y="5111472"/>
            <a:ext cx="1558052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Criar Gráfico</a:t>
            </a:r>
            <a:endParaRPr lang="en-US" sz="1200" dirty="0"/>
          </a:p>
        </p:txBody>
      </p:sp>
      <p:sp>
        <p:nvSpPr>
          <p:cNvPr id="28" name="Text 21"/>
          <p:cNvSpPr/>
          <p:nvPr/>
        </p:nvSpPr>
        <p:spPr>
          <a:xfrm>
            <a:off x="1308497" y="5430798"/>
            <a:ext cx="5151477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Pizza mostrando % de cada categoria no total de gastos</a:t>
            </a:r>
            <a:endParaRPr lang="en-US" sz="950" dirty="0"/>
          </a:p>
        </p:txBody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71680" y="1059299"/>
            <a:ext cx="7429976" cy="7429976"/>
          </a:xfrm>
          <a:prstGeom prst="rect">
            <a:avLst/>
          </a:prstGeom>
        </p:spPr>
      </p:pic>
      <p:sp>
        <p:nvSpPr>
          <p:cNvPr id="30" name="Shape 22"/>
          <p:cNvSpPr/>
          <p:nvPr/>
        </p:nvSpPr>
        <p:spPr>
          <a:xfrm>
            <a:off x="6771680" y="8629412"/>
            <a:ext cx="7429976" cy="537091"/>
          </a:xfrm>
          <a:prstGeom prst="roundRect">
            <a:avLst>
              <a:gd name="adj" fmla="val 9747"/>
            </a:avLst>
          </a:prstGeom>
          <a:solidFill>
            <a:srgbClr val="D4D6DE"/>
          </a:solidFill>
          <a:ln/>
        </p:spPr>
      </p:sp>
      <p:pic>
        <p:nvPicPr>
          <p:cNvPr id="31" name="Image 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96219" y="8820745"/>
            <a:ext cx="155734" cy="124539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7176492" y="8785027"/>
            <a:ext cx="6900624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💡</a:t>
            </a:r>
            <a:r>
              <a:rPr lang="en-US" sz="95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Dica:</a:t>
            </a:r>
            <a:r>
              <a:rPr lang="en-US" sz="9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Salve essa planilha como modelo para usar todos os meses! Você só precisará atualizar os valores.</a:t>
            </a:r>
            <a:endParaRPr lang="en-US" sz="950" dirty="0"/>
          </a:p>
        </p:txBody>
      </p:sp>
      <p:sp>
        <p:nvSpPr>
          <p:cNvPr id="33" name="Text 24"/>
          <p:cNvSpPr/>
          <p:nvPr/>
        </p:nvSpPr>
        <p:spPr>
          <a:xfrm>
            <a:off x="6958608" y="9306639"/>
            <a:ext cx="7243048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"A melhor forma de aprender Excel é praticando. Esta atividade reúne tudo que vimos até agora!"</a:t>
            </a:r>
            <a:endParaRPr lang="en-US" sz="950" dirty="0"/>
          </a:p>
        </p:txBody>
      </p:sp>
      <p:sp>
        <p:nvSpPr>
          <p:cNvPr id="34" name="Shape 25"/>
          <p:cNvSpPr/>
          <p:nvPr/>
        </p:nvSpPr>
        <p:spPr>
          <a:xfrm>
            <a:off x="6771680" y="9306639"/>
            <a:ext cx="15240" cy="199430"/>
          </a:xfrm>
          <a:prstGeom prst="rect">
            <a:avLst/>
          </a:prstGeom>
          <a:solidFill>
            <a:srgbClr val="373B48"/>
          </a:solidFill>
          <a:ln/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122" y="315158"/>
            <a:ext cx="5349478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Atividade Final – Seu Projeto Completo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01122" y="719018"/>
            <a:ext cx="2292668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Prazo de Entrega: 1 Semana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01122" y="1220272"/>
            <a:ext cx="1631633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Requisitos Obrigatórios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401122" y="1591092"/>
            <a:ext cx="57269" cy="57269"/>
          </a:xfrm>
          <a:prstGeom prst="roundRect">
            <a:avLst>
              <a:gd name="adj" fmla="val 798338"/>
            </a:avLst>
          </a:prstGeom>
          <a:solidFill>
            <a:srgbClr val="373B48"/>
          </a:solidFill>
          <a:ln/>
        </p:spPr>
      </p:sp>
      <p:sp>
        <p:nvSpPr>
          <p:cNvPr id="6" name="Text 4"/>
          <p:cNvSpPr/>
          <p:nvPr/>
        </p:nvSpPr>
        <p:spPr>
          <a:xfrm>
            <a:off x="572929" y="1528048"/>
            <a:ext cx="6602492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Organização:</a:t>
            </a:r>
            <a:r>
              <a:rPr lang="en-US" sz="9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Abas nomeadas, cabeçalhos claros, formatação consistente</a:t>
            </a:r>
            <a:endParaRPr lang="en-US" sz="900" dirty="0"/>
          </a:p>
        </p:txBody>
      </p:sp>
      <p:sp>
        <p:nvSpPr>
          <p:cNvPr id="7" name="Shape 5"/>
          <p:cNvSpPr/>
          <p:nvPr/>
        </p:nvSpPr>
        <p:spPr>
          <a:xfrm>
            <a:off x="401122" y="2003643"/>
            <a:ext cx="57269" cy="57269"/>
          </a:xfrm>
          <a:prstGeom prst="roundRect">
            <a:avLst>
              <a:gd name="adj" fmla="val 798338"/>
            </a:avLst>
          </a:prstGeom>
          <a:solidFill>
            <a:srgbClr val="373B48"/>
          </a:solidFill>
          <a:ln/>
        </p:spPr>
      </p:sp>
      <p:sp>
        <p:nvSpPr>
          <p:cNvPr id="8" name="Text 6"/>
          <p:cNvSpPr/>
          <p:nvPr/>
        </p:nvSpPr>
        <p:spPr>
          <a:xfrm>
            <a:off x="572929" y="1940600"/>
            <a:ext cx="6602492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Fórmulas:</a:t>
            </a:r>
            <a:r>
              <a:rPr lang="en-US" sz="9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SOMA, MÉDIA, SE, CONT.SE e PROCV/XLOOKUP aplicadas corretamente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401122" y="2416195"/>
            <a:ext cx="57269" cy="57269"/>
          </a:xfrm>
          <a:prstGeom prst="roundRect">
            <a:avLst>
              <a:gd name="adj" fmla="val 798338"/>
            </a:avLst>
          </a:prstGeom>
          <a:solidFill>
            <a:srgbClr val="373B48"/>
          </a:solidFill>
          <a:ln/>
        </p:spPr>
      </p:sp>
      <p:sp>
        <p:nvSpPr>
          <p:cNvPr id="10" name="Text 8"/>
          <p:cNvSpPr/>
          <p:nvPr/>
        </p:nvSpPr>
        <p:spPr>
          <a:xfrm>
            <a:off x="572929" y="2353151"/>
            <a:ext cx="6602492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 Gráfico:</a:t>
            </a:r>
            <a:r>
              <a:rPr lang="en-US" sz="9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Escolha o tipo adequado aos seus dados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01122" y="2828746"/>
            <a:ext cx="57269" cy="57269"/>
          </a:xfrm>
          <a:prstGeom prst="roundRect">
            <a:avLst>
              <a:gd name="adj" fmla="val 798338"/>
            </a:avLst>
          </a:prstGeom>
          <a:solidFill>
            <a:srgbClr val="373B48"/>
          </a:solidFill>
          <a:ln/>
        </p:spPr>
      </p:sp>
      <p:sp>
        <p:nvSpPr>
          <p:cNvPr id="12" name="Text 10"/>
          <p:cNvSpPr/>
          <p:nvPr/>
        </p:nvSpPr>
        <p:spPr>
          <a:xfrm>
            <a:off x="572929" y="2765703"/>
            <a:ext cx="6602492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Tabela Dinâmica:</a:t>
            </a:r>
            <a:r>
              <a:rPr lang="en-US" sz="9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Com filtros funcionais aplicados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401122" y="3241298"/>
            <a:ext cx="57269" cy="57269"/>
          </a:xfrm>
          <a:prstGeom prst="roundRect">
            <a:avLst>
              <a:gd name="adj" fmla="val 798338"/>
            </a:avLst>
          </a:prstGeom>
          <a:solidFill>
            <a:srgbClr val="373B48"/>
          </a:solidFill>
          <a:ln/>
        </p:spPr>
      </p:sp>
      <p:sp>
        <p:nvSpPr>
          <p:cNvPr id="14" name="Text 12"/>
          <p:cNvSpPr/>
          <p:nvPr/>
        </p:nvSpPr>
        <p:spPr>
          <a:xfrm>
            <a:off x="572929" y="3178254"/>
            <a:ext cx="6602492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Documentação:</a:t>
            </a:r>
            <a:r>
              <a:rPr lang="en-US" sz="9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Aba explicando seu raciocínio e decisões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7462599" y="1220272"/>
            <a:ext cx="1432560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Escolha um Tema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7462599" y="1528048"/>
            <a:ext cx="458391" cy="687586"/>
          </a:xfrm>
          <a:prstGeom prst="roundRect">
            <a:avLst>
              <a:gd name="adj" fmla="val 360032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5832" y="1785818"/>
            <a:ext cx="171807" cy="171807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8035528" y="1642586"/>
            <a:ext cx="1938576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Controle Financeiro Pessoal</a:t>
            </a:r>
            <a:endParaRPr lang="en-US" sz="1100" dirty="0"/>
          </a:p>
        </p:txBody>
      </p:sp>
      <p:sp>
        <p:nvSpPr>
          <p:cNvPr id="19" name="Shape 16"/>
          <p:cNvSpPr/>
          <p:nvPr/>
        </p:nvSpPr>
        <p:spPr>
          <a:xfrm>
            <a:off x="7462599" y="2330172"/>
            <a:ext cx="458391" cy="687586"/>
          </a:xfrm>
          <a:prstGeom prst="roundRect">
            <a:avLst>
              <a:gd name="adj" fmla="val 360032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5832" y="2587943"/>
            <a:ext cx="171807" cy="171807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8035528" y="2444710"/>
            <a:ext cx="1432560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Gestão de Estoque</a:t>
            </a:r>
            <a:endParaRPr lang="en-US" sz="1100" dirty="0"/>
          </a:p>
        </p:txBody>
      </p:sp>
      <p:sp>
        <p:nvSpPr>
          <p:cNvPr id="22" name="Shape 18"/>
          <p:cNvSpPr/>
          <p:nvPr/>
        </p:nvSpPr>
        <p:spPr>
          <a:xfrm>
            <a:off x="7462599" y="3132296"/>
            <a:ext cx="458391" cy="687586"/>
          </a:xfrm>
          <a:prstGeom prst="roundRect">
            <a:avLst>
              <a:gd name="adj" fmla="val 360032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05832" y="3390067"/>
            <a:ext cx="171807" cy="171807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8035528" y="3246834"/>
            <a:ext cx="2042279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Registro de Clientes e Vendas</a:t>
            </a:r>
            <a:endParaRPr lang="en-US" sz="1100" dirty="0"/>
          </a:p>
        </p:txBody>
      </p:sp>
      <p:sp>
        <p:nvSpPr>
          <p:cNvPr id="25" name="Shape 20"/>
          <p:cNvSpPr/>
          <p:nvPr/>
        </p:nvSpPr>
        <p:spPr>
          <a:xfrm>
            <a:off x="7462599" y="3934420"/>
            <a:ext cx="458391" cy="687586"/>
          </a:xfrm>
          <a:prstGeom prst="roundRect">
            <a:avLst>
              <a:gd name="adj" fmla="val 360032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5832" y="4192191"/>
            <a:ext cx="171807" cy="171807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8035528" y="4048958"/>
            <a:ext cx="1762244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Planejamento de Estudos</a:t>
            </a:r>
            <a:endParaRPr lang="en-US" sz="1100" dirty="0"/>
          </a:p>
        </p:txBody>
      </p:sp>
      <p:sp>
        <p:nvSpPr>
          <p:cNvPr id="28" name="Shape 22"/>
          <p:cNvSpPr/>
          <p:nvPr/>
        </p:nvSpPr>
        <p:spPr>
          <a:xfrm>
            <a:off x="7462599" y="4736544"/>
            <a:ext cx="458391" cy="687586"/>
          </a:xfrm>
          <a:prstGeom prst="roundRect">
            <a:avLst>
              <a:gd name="adj" fmla="val 360032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05832" y="4994315"/>
            <a:ext cx="171807" cy="171807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8035528" y="4851083"/>
            <a:ext cx="2156579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Controle de Horas Trabalhadas</a:t>
            </a:r>
            <a:endParaRPr lang="en-US" sz="1100" dirty="0"/>
          </a:p>
        </p:txBody>
      </p:sp>
      <p:sp>
        <p:nvSpPr>
          <p:cNvPr id="31" name="Shape 24"/>
          <p:cNvSpPr/>
          <p:nvPr/>
        </p:nvSpPr>
        <p:spPr>
          <a:xfrm>
            <a:off x="7462599" y="5538668"/>
            <a:ext cx="458391" cy="687586"/>
          </a:xfrm>
          <a:prstGeom prst="roundRect">
            <a:avLst>
              <a:gd name="adj" fmla="val 360032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05832" y="5796439"/>
            <a:ext cx="171807" cy="171807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8035528" y="5653207"/>
            <a:ext cx="1651159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Projeto Pessoal Criativo</a:t>
            </a:r>
            <a:endParaRPr lang="en-US" sz="1100" dirty="0"/>
          </a:p>
        </p:txBody>
      </p:sp>
      <p:sp>
        <p:nvSpPr>
          <p:cNvPr id="34" name="Shape 26"/>
          <p:cNvSpPr/>
          <p:nvPr/>
        </p:nvSpPr>
        <p:spPr>
          <a:xfrm>
            <a:off x="401122" y="6541132"/>
            <a:ext cx="13828157" cy="21908"/>
          </a:xfrm>
          <a:prstGeom prst="rect">
            <a:avLst/>
          </a:prstGeom>
          <a:solidFill>
            <a:srgbClr val="52586B">
              <a:alpha val="50000"/>
            </a:srgbClr>
          </a:solidFill>
          <a:ln/>
        </p:spPr>
      </p:sp>
      <p:sp>
        <p:nvSpPr>
          <p:cNvPr id="35" name="Text 27"/>
          <p:cNvSpPr/>
          <p:nvPr/>
        </p:nvSpPr>
        <p:spPr>
          <a:xfrm>
            <a:off x="401122" y="6734770"/>
            <a:ext cx="3953947" cy="517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Parabéns! </a:t>
            </a:r>
            <a:r>
              <a:rPr lang="en-US" sz="31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🎉</a:t>
            </a:r>
            <a:endParaRPr lang="en-US" sz="3100" dirty="0"/>
          </a:p>
        </p:txBody>
      </p:sp>
      <p:sp>
        <p:nvSpPr>
          <p:cNvPr id="36" name="Text 28"/>
          <p:cNvSpPr/>
          <p:nvPr/>
        </p:nvSpPr>
        <p:spPr>
          <a:xfrm>
            <a:off x="401122" y="7423666"/>
            <a:ext cx="13828157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Você concluiu o fundamento de Excel. Agora é hora de aplicar todo o conhecimento adquirido. Lembre-se: a prática leva à maestria!</a:t>
            </a:r>
            <a:endParaRPr lang="en-US" sz="900" dirty="0"/>
          </a:p>
        </p:txBody>
      </p:sp>
      <p:sp>
        <p:nvSpPr>
          <p:cNvPr id="37" name="Text 29"/>
          <p:cNvSpPr/>
          <p:nvPr/>
        </p:nvSpPr>
        <p:spPr>
          <a:xfrm>
            <a:off x="401122" y="7735848"/>
            <a:ext cx="13828157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Dúvidas ou suporte:</a:t>
            </a:r>
            <a:r>
              <a:rPr lang="en-US" sz="9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[Inserir e-mail ou link de contato]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62418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Boas Práticas no Excel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259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125980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383274"/>
            <a:ext cx="2943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Organização de Abas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87369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 nomes descritivos e agrupe por tema. Cores ajudam na navegação rápida entre planilhas relacionadas.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1259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125980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383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Estrutura de Dados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287369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Cada coluna deve ter um tipo de dado consistente. Cabeçalhos claros na primeira linha facilitam filtros e análises.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1259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125980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383274"/>
            <a:ext cx="29223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Evite Mesclar Células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287369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Mesclagem quebra fórmulas e dificulta ordenação. Use alinhamento central para o mesmo efeito visual.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809411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4809411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Padrão de Digitação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55712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Mantenha consistência em datas, números e textos. Use formatos padrão para facilitar cálculos automáticos.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809411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6482" y="4809411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21" name="Text 19"/>
          <p:cNvSpPr/>
          <p:nvPr/>
        </p:nvSpPr>
        <p:spPr>
          <a:xfrm>
            <a:off x="5565696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Versionamento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555712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Salve com nomes como "Planilha_v1_2024-01-15" para rastrear mudanças ao longo do tempo.</a:t>
            </a:r>
            <a:endParaRPr lang="en-US" sz="1750" dirty="0"/>
          </a:p>
        </p:txBody>
      </p:sp>
      <p:sp>
        <p:nvSpPr>
          <p:cNvPr id="23" name="Shape 17">
            <a:extLst>
              <a:ext uri="{FF2B5EF4-FFF2-40B4-BE49-F238E27FC236}">
                <a16:creationId xmlns:a16="http://schemas.microsoft.com/office/drawing/2014/main" id="{454ABFB0-614D-A505-388F-C965746AD738}"/>
              </a:ext>
            </a:extLst>
          </p:cNvPr>
          <p:cNvSpPr/>
          <p:nvPr/>
        </p:nvSpPr>
        <p:spPr>
          <a:xfrm>
            <a:off x="9670732" y="4839891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24" name="Shape 18">
            <a:extLst>
              <a:ext uri="{FF2B5EF4-FFF2-40B4-BE49-F238E27FC236}">
                <a16:creationId xmlns:a16="http://schemas.microsoft.com/office/drawing/2014/main" id="{94386AA8-4BDB-3BC5-7B45-7CE9C0AA3F28}"/>
              </a:ext>
            </a:extLst>
          </p:cNvPr>
          <p:cNvSpPr/>
          <p:nvPr/>
        </p:nvSpPr>
        <p:spPr>
          <a:xfrm>
            <a:off x="9666248" y="4839890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25" name="Text 19">
            <a:extLst>
              <a:ext uri="{FF2B5EF4-FFF2-40B4-BE49-F238E27FC236}">
                <a16:creationId xmlns:a16="http://schemas.microsoft.com/office/drawing/2014/main" id="{E7DD5FF0-3AA9-D51A-067C-207F85E7E7F0}"/>
              </a:ext>
            </a:extLst>
          </p:cNvPr>
          <p:cNvSpPr/>
          <p:nvPr/>
        </p:nvSpPr>
        <p:spPr>
          <a:xfrm>
            <a:off x="10180836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pt-BR" sz="2200" noProof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Fórmulas e Funções</a:t>
            </a:r>
            <a:endParaRPr lang="pt-BR" sz="2200" noProof="0"/>
          </a:p>
        </p:txBody>
      </p:sp>
      <p:sp>
        <p:nvSpPr>
          <p:cNvPr id="26" name="Text 20">
            <a:extLst>
              <a:ext uri="{FF2B5EF4-FFF2-40B4-BE49-F238E27FC236}">
                <a16:creationId xmlns:a16="http://schemas.microsoft.com/office/drawing/2014/main" id="{A10992E5-BAE4-1B3E-1D97-120FEAA6FFA7}"/>
              </a:ext>
            </a:extLst>
          </p:cNvPr>
          <p:cNvSpPr/>
          <p:nvPr/>
        </p:nvSpPr>
        <p:spPr>
          <a:xfrm>
            <a:off x="10180836" y="555712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=soma(A1:A3)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52586B"/>
              </a:solidFill>
              <a:latin typeface="Funnel Sans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</a:rPr>
              <a:t>=A1+A2+A3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193" y="463748"/>
            <a:ext cx="6673334" cy="526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Conhecendo a Interface do Excel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0193" y="1412200"/>
            <a:ext cx="2568893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Elementos Principais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590193" y="1918097"/>
            <a:ext cx="16859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590193" y="2181820"/>
            <a:ext cx="7905393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6" name="Text 4"/>
          <p:cNvSpPr/>
          <p:nvPr/>
        </p:nvSpPr>
        <p:spPr>
          <a:xfrm>
            <a:off x="590193" y="2311837"/>
            <a:ext cx="2108002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Faixa de Opções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590193" y="2743914"/>
            <a:ext cx="7905393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Guias com todas as ferramentas organizadas por categoria: Página Inicial, Inserir, Layout, Fórmulas e Dados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0193" y="3578304"/>
            <a:ext cx="16859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590193" y="3842028"/>
            <a:ext cx="7905393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0" name="Text 8"/>
          <p:cNvSpPr/>
          <p:nvPr/>
        </p:nvSpPr>
        <p:spPr>
          <a:xfrm>
            <a:off x="590193" y="3972044"/>
            <a:ext cx="2188607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Células e Referências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590193" y="4404122"/>
            <a:ext cx="5605123" cy="511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Cada célula tem um endereço único (ex: A1, B5).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 err="1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Linhas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são números, colunas são letras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590193" y="4968835"/>
            <a:ext cx="16859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590193" y="5232559"/>
            <a:ext cx="7905393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4" name="Text 12"/>
          <p:cNvSpPr/>
          <p:nvPr/>
        </p:nvSpPr>
        <p:spPr>
          <a:xfrm>
            <a:off x="590193" y="5362575"/>
            <a:ext cx="2108002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Barra de Fórmulas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590193" y="5794653"/>
            <a:ext cx="7905393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Local onde você visualiza e edita o conteúdo da célula selecionada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590193" y="6359366"/>
            <a:ext cx="16859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590193" y="6623090"/>
            <a:ext cx="7905393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8" name="Text 16"/>
          <p:cNvSpPr/>
          <p:nvPr/>
        </p:nvSpPr>
        <p:spPr>
          <a:xfrm>
            <a:off x="590193" y="6753106"/>
            <a:ext cx="2108002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Atalhos Essenciais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590193" y="7185184"/>
            <a:ext cx="7905393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Ctrl+C (copiar), Ctrl+V (colar), Ctrl+Z (desfazer), Ctrl+T (criar tabela)</a:t>
            </a:r>
            <a:endParaRPr lang="en-US" sz="130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686" y="1433274"/>
            <a:ext cx="5133023" cy="5133023"/>
          </a:xfrm>
          <a:prstGeom prst="rect">
            <a:avLst/>
          </a:prstGeom>
        </p:spPr>
      </p:pic>
      <p:sp>
        <p:nvSpPr>
          <p:cNvPr id="21" name="Shape 18"/>
          <p:cNvSpPr/>
          <p:nvPr/>
        </p:nvSpPr>
        <p:spPr>
          <a:xfrm>
            <a:off x="8914686" y="6755963"/>
            <a:ext cx="5133023" cy="986076"/>
          </a:xfrm>
          <a:prstGeom prst="roundRect">
            <a:avLst>
              <a:gd name="adj" fmla="val 7183"/>
            </a:avLst>
          </a:prstGeom>
          <a:solidFill>
            <a:srgbClr val="D4D6DE"/>
          </a:solidFill>
          <a:ln/>
        </p:spPr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278" y="7009686"/>
            <a:ext cx="210741" cy="168593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9462611" y="6966704"/>
            <a:ext cx="4416504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Dica Pro:</a:t>
            </a: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Pressione Alt para ver atalhos de teclado de todas as ferramentas disponíveis na faixa de opções</a:t>
            </a:r>
            <a:endParaRPr lang="en-US" sz="1300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7F1890A7-AB96-8945-ED91-06A7943EF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886" y="3008925"/>
            <a:ext cx="7493503" cy="56937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6605068A-FE74-5276-D69C-A783D3EBD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345" y="3972044"/>
            <a:ext cx="2331083" cy="106717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829D0613-28EC-9F3B-D439-F622BD791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564" y="6064330"/>
            <a:ext cx="6331825" cy="4683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" descr="preencoded.png">
            <a:extLst>
              <a:ext uri="{FF2B5EF4-FFF2-40B4-BE49-F238E27FC236}">
                <a16:creationId xmlns:a16="http://schemas.microsoft.com/office/drawing/2014/main" id="{DA0EDFA5-D7EF-D51C-64C3-278A27DF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190" y="2310272"/>
            <a:ext cx="6780014" cy="678001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192C0E1-9304-F4AF-800B-BE43572E95AA}"/>
              </a:ext>
            </a:extLst>
          </p:cNvPr>
          <p:cNvSpPr/>
          <p:nvPr/>
        </p:nvSpPr>
        <p:spPr>
          <a:xfrm>
            <a:off x="670500" y="856622"/>
            <a:ext cx="77346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pt-BR" sz="4450" noProof="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Pasta de trabalho x Planilhas</a:t>
            </a:r>
            <a:endParaRPr lang="pt-BR" sz="4450" noProof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62ADBD-FFEB-A7AD-ED8F-C1AFE287D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9" y="2887039"/>
            <a:ext cx="8842639" cy="47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8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F19633C-0114-7AF6-77AF-F15DB7A7E9EB}"/>
              </a:ext>
            </a:extLst>
          </p:cNvPr>
          <p:cNvSpPr/>
          <p:nvPr/>
        </p:nvSpPr>
        <p:spPr>
          <a:xfrm>
            <a:off x="670500" y="856622"/>
            <a:ext cx="77346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pt-BR" sz="4450" noProof="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Renomeando as planilhas, alterando a cor</a:t>
            </a:r>
            <a:endParaRPr lang="pt-BR" sz="4450" noProof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8BE4B20-044A-F9DF-E230-9F44B0858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55" y="1752493"/>
            <a:ext cx="4171736" cy="309671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E7E8009-4BB3-BFB7-9D7B-740199174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100" y="4530154"/>
            <a:ext cx="6591300" cy="37433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743BA8D-B8B5-A66B-D7A5-E002FBABC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193" y="2349731"/>
            <a:ext cx="4984369" cy="29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94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CDF7F5C-9963-4F1D-2299-B4C2F2B13960}"/>
              </a:ext>
            </a:extLst>
          </p:cNvPr>
          <p:cNvSpPr/>
          <p:nvPr/>
        </p:nvSpPr>
        <p:spPr>
          <a:xfrm>
            <a:off x="670500" y="856622"/>
            <a:ext cx="77346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pt-BR" sz="4450" noProof="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 que é uma Célula no Excel</a:t>
            </a:r>
            <a:endParaRPr lang="pt-BR" sz="4450" noProof="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1C3AA8-CB9B-A71F-5292-74755E46C4F6}"/>
              </a:ext>
            </a:extLst>
          </p:cNvPr>
          <p:cNvSpPr txBox="1"/>
          <p:nvPr/>
        </p:nvSpPr>
        <p:spPr>
          <a:xfrm>
            <a:off x="523982" y="1828800"/>
            <a:ext cx="9041258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750" dirty="0">
                <a:solidFill>
                  <a:srgbClr val="52586B"/>
                </a:solidFill>
                <a:latin typeface="Funnel Sans" pitchFamily="34" charset="0"/>
              </a:rPr>
              <a:t>Uma célula é a menor unidade da planilha. É onde você digita números, textos, datas, fórmulas e resultados. </a:t>
            </a:r>
          </a:p>
          <a:p>
            <a:r>
              <a:rPr lang="pt-BR" sz="1750" dirty="0">
                <a:solidFill>
                  <a:srgbClr val="52586B"/>
                </a:solidFill>
                <a:latin typeface="Funnel Sans" pitchFamily="34" charset="0"/>
              </a:rPr>
              <a:t>Pense nela como um “quadradinho” da tabela.</a:t>
            </a:r>
          </a:p>
          <a:p>
            <a:endParaRPr lang="pt-BR" sz="1750" dirty="0">
              <a:solidFill>
                <a:srgbClr val="52586B"/>
              </a:solidFill>
              <a:latin typeface="Funnel Sans" pitchFamily="34" charset="0"/>
            </a:endParaRPr>
          </a:p>
          <a:p>
            <a:r>
              <a:rPr lang="pt-BR" sz="1750" dirty="0">
                <a:solidFill>
                  <a:srgbClr val="52586B"/>
                </a:solidFill>
                <a:latin typeface="Funnel Sans" pitchFamily="34" charset="0"/>
              </a:rPr>
              <a:t>Cada célula tem um endereço único, formado por:</a:t>
            </a:r>
          </a:p>
          <a:p>
            <a:r>
              <a:rPr lang="pt-BR" sz="1750" dirty="0">
                <a:solidFill>
                  <a:srgbClr val="52586B"/>
                </a:solidFill>
                <a:latin typeface="Funnel Sans" pitchFamily="34" charset="0"/>
              </a:rPr>
              <a:t>Letra da coluna (A, B, C…)</a:t>
            </a:r>
          </a:p>
          <a:p>
            <a:r>
              <a:rPr lang="pt-BR" sz="1750" dirty="0">
                <a:solidFill>
                  <a:srgbClr val="52586B"/>
                </a:solidFill>
                <a:latin typeface="Funnel Sans" pitchFamily="34" charset="0"/>
              </a:rPr>
              <a:t>Número da linha (1, 2, 3…)</a:t>
            </a:r>
          </a:p>
          <a:p>
            <a:r>
              <a:rPr lang="pt-BR" sz="1750" dirty="0">
                <a:solidFill>
                  <a:srgbClr val="52586B"/>
                </a:solidFill>
                <a:latin typeface="Funnel Sans" pitchFamily="34" charset="0"/>
              </a:rPr>
              <a:t>Exemplos:</a:t>
            </a:r>
          </a:p>
          <a:p>
            <a:r>
              <a:rPr lang="pt-BR" sz="1750" dirty="0">
                <a:solidFill>
                  <a:srgbClr val="52586B"/>
                </a:solidFill>
                <a:latin typeface="Funnel Sans" pitchFamily="34" charset="0"/>
              </a:rPr>
              <a:t>A1 → coluna A, linha 1</a:t>
            </a:r>
          </a:p>
          <a:p>
            <a:r>
              <a:rPr lang="pt-BR" sz="1750" dirty="0">
                <a:solidFill>
                  <a:srgbClr val="52586B"/>
                </a:solidFill>
                <a:latin typeface="Funnel Sans" pitchFamily="34" charset="0"/>
              </a:rPr>
              <a:t>C5 → coluna C, linha 5</a:t>
            </a:r>
          </a:p>
          <a:p>
            <a:r>
              <a:rPr lang="pt-BR" sz="1750" dirty="0">
                <a:solidFill>
                  <a:srgbClr val="52586B"/>
                </a:solidFill>
                <a:latin typeface="Funnel Sans" pitchFamily="34" charset="0"/>
              </a:rPr>
              <a:t>AA10 → coluna AA, linha 10</a:t>
            </a:r>
          </a:p>
          <a:p>
            <a:endParaRPr lang="pt-BR" sz="1750" dirty="0">
              <a:solidFill>
                <a:srgbClr val="52586B"/>
              </a:solidFill>
              <a:latin typeface="Funnel Sans" pitchFamily="34" charset="0"/>
            </a:endParaRPr>
          </a:p>
          <a:p>
            <a:r>
              <a:rPr lang="pt-BR" sz="1750" dirty="0">
                <a:solidFill>
                  <a:srgbClr val="52586B"/>
                </a:solidFill>
                <a:latin typeface="Funnel Sans" pitchFamily="34" charset="0"/>
              </a:rPr>
              <a:t>Dentro da célula você pode inserir:</a:t>
            </a:r>
          </a:p>
          <a:p>
            <a:r>
              <a:rPr lang="pt-BR" sz="1750" dirty="0">
                <a:solidFill>
                  <a:srgbClr val="52586B"/>
                </a:solidFill>
                <a:latin typeface="Funnel Sans" pitchFamily="34" charset="0"/>
              </a:rPr>
              <a:t>Texto → "Cliente", "Pago"</a:t>
            </a:r>
          </a:p>
          <a:p>
            <a:r>
              <a:rPr lang="pt-BR" sz="1750" dirty="0">
                <a:solidFill>
                  <a:srgbClr val="52586B"/>
                </a:solidFill>
                <a:latin typeface="Funnel Sans" pitchFamily="34" charset="0"/>
              </a:rPr>
              <a:t>Número → 150, 32, 7.5</a:t>
            </a:r>
          </a:p>
          <a:p>
            <a:r>
              <a:rPr lang="pt-BR" sz="1750" dirty="0">
                <a:solidFill>
                  <a:srgbClr val="52586B"/>
                </a:solidFill>
                <a:latin typeface="Funnel Sans" pitchFamily="34" charset="0"/>
              </a:rPr>
              <a:t>Data → 02/03/2025</a:t>
            </a:r>
          </a:p>
          <a:p>
            <a:r>
              <a:rPr lang="pt-BR" sz="1750" dirty="0">
                <a:solidFill>
                  <a:srgbClr val="52586B"/>
                </a:solidFill>
                <a:latin typeface="Funnel Sans" pitchFamily="34" charset="0"/>
              </a:rPr>
              <a:t>Fórmulas → =SOMA(A1:A10)</a:t>
            </a:r>
          </a:p>
          <a:p>
            <a:r>
              <a:rPr lang="pt-BR" sz="1750" dirty="0">
                <a:solidFill>
                  <a:srgbClr val="52586B"/>
                </a:solidFill>
                <a:latin typeface="Funnel Sans" pitchFamily="34" charset="0"/>
              </a:rPr>
              <a:t>Resultados → exibidos após a fórmula rodar</a:t>
            </a:r>
          </a:p>
          <a:p>
            <a:endParaRPr lang="pt-BR" sz="1750" dirty="0">
              <a:solidFill>
                <a:srgbClr val="52586B"/>
              </a:solidFill>
              <a:latin typeface="Funnel Sans" pitchFamily="34" charset="0"/>
            </a:endParaRPr>
          </a:p>
          <a:p>
            <a:endParaRPr lang="pt-BR" sz="1750" dirty="0">
              <a:solidFill>
                <a:srgbClr val="52586B"/>
              </a:solidFill>
              <a:latin typeface="Funnel Sans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EAEC32-725C-3C93-5F37-E5164273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356" y="1828800"/>
            <a:ext cx="2857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20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230D5A7-B50B-3972-7269-48401348AC45}"/>
              </a:ext>
            </a:extLst>
          </p:cNvPr>
          <p:cNvSpPr/>
          <p:nvPr/>
        </p:nvSpPr>
        <p:spPr>
          <a:xfrm>
            <a:off x="670500" y="856622"/>
            <a:ext cx="77346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pt-BR" sz="4450" noProof="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Uso de : e ; no Excel</a:t>
            </a:r>
            <a:endParaRPr lang="pt-BR" sz="4450" noProof="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1D886EF7-81C4-BD13-2B34-99D9DDBAFAFC}"/>
              </a:ext>
            </a:extLst>
          </p:cNvPr>
          <p:cNvSpPr/>
          <p:nvPr/>
        </p:nvSpPr>
        <p:spPr>
          <a:xfrm>
            <a:off x="1142523" y="2010664"/>
            <a:ext cx="10446725" cy="3619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pt-BR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Dois pontos : — Representa um intervalo contínuo </a:t>
            </a:r>
          </a:p>
          <a:p>
            <a:pPr algn="l">
              <a:lnSpc>
                <a:spcPts val="2850"/>
              </a:lnSpc>
            </a:pPr>
            <a:endParaRPr lang="pt-BR" sz="1750" dirty="0">
              <a:solidFill>
                <a:srgbClr val="52586B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algn="l">
              <a:lnSpc>
                <a:spcPts val="2850"/>
              </a:lnSpc>
            </a:pPr>
            <a:r>
              <a:rPr lang="pt-BR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 símbolo dois pontos indica um intervalo que vai de uma célula até outra, incluindo tudo que estiver entre elas. </a:t>
            </a:r>
          </a:p>
          <a:p>
            <a:pPr algn="l">
              <a:lnSpc>
                <a:spcPts val="2850"/>
              </a:lnSpc>
            </a:pPr>
            <a:endParaRPr lang="pt-BR" sz="1750" dirty="0">
              <a:solidFill>
                <a:srgbClr val="52586B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algn="l">
              <a:lnSpc>
                <a:spcPts val="2850"/>
              </a:lnSpc>
            </a:pPr>
            <a:r>
              <a:rPr lang="pt-BR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Exemplos: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A1:A10 → todas as células da A1 até A10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B2:D2 → células da B2 até D2 (na mesma linha)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A1:C5 → bloco completo de A1 até C5 </a:t>
            </a:r>
          </a:p>
          <a:p>
            <a:pPr algn="l">
              <a:lnSpc>
                <a:spcPts val="2850"/>
              </a:lnSpc>
            </a:pPr>
            <a:r>
              <a:rPr lang="pt-BR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Quando usar</a:t>
            </a:r>
          </a:p>
          <a:p>
            <a:pPr algn="l">
              <a:lnSpc>
                <a:spcPts val="2850"/>
              </a:lnSpc>
            </a:pPr>
            <a:r>
              <a:rPr lang="pt-BR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 funções que trabalham com intervalos: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SOMA(A1:A10) CONT.SE(B1:B100; "OK") MÉDIA(C2:C20)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93868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D4CEC-EEA1-6D86-5A16-289DA070D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E44566C-CBD9-07F7-5A7E-479B2CA60EFA}"/>
              </a:ext>
            </a:extLst>
          </p:cNvPr>
          <p:cNvSpPr/>
          <p:nvPr/>
        </p:nvSpPr>
        <p:spPr>
          <a:xfrm>
            <a:off x="670500" y="856622"/>
            <a:ext cx="77346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pt-BR" sz="4450" noProof="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Uso de : e ; no Excel</a:t>
            </a:r>
            <a:endParaRPr lang="pt-BR" sz="4450" noProof="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C45A6D10-4957-F04F-E8F1-B264677A0BE9}"/>
              </a:ext>
            </a:extLst>
          </p:cNvPr>
          <p:cNvSpPr/>
          <p:nvPr/>
        </p:nvSpPr>
        <p:spPr>
          <a:xfrm>
            <a:off x="1142523" y="2010664"/>
            <a:ext cx="10446725" cy="3619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pt-BR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Ponto e vírgula ; — Separa argumentos dentro das funções</a:t>
            </a:r>
          </a:p>
          <a:p>
            <a:pPr algn="l">
              <a:lnSpc>
                <a:spcPts val="2850"/>
              </a:lnSpc>
            </a:pPr>
            <a:r>
              <a:rPr lang="pt-BR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 símbolo ponto e vírgula separa cada parâmetro que uma função do Excel </a:t>
            </a:r>
            <a:r>
              <a:rPr lang="pt-BR" sz="1750" dirty="0" err="1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precisa.No</a:t>
            </a:r>
            <a:r>
              <a:rPr lang="pt-BR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Excel em português (</a:t>
            </a:r>
            <a:r>
              <a:rPr lang="pt-BR" sz="1750" dirty="0" err="1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pt</a:t>
            </a:r>
            <a:r>
              <a:rPr lang="pt-BR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-BR), o separador padrão é ;.(Em inglês, normalmente é ,.)</a:t>
            </a:r>
          </a:p>
          <a:p>
            <a:pPr algn="l">
              <a:lnSpc>
                <a:spcPts val="2850"/>
              </a:lnSpc>
            </a:pPr>
            <a:endParaRPr lang="pt-BR" sz="1750" dirty="0">
              <a:solidFill>
                <a:srgbClr val="52586B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algn="l">
              <a:lnSpc>
                <a:spcPts val="2850"/>
              </a:lnSpc>
            </a:pPr>
            <a:r>
              <a:rPr lang="pt-BR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Exemplos: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SE(A1&gt;10; "Acima"; "Abaixo")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SOMASE(A1:A10; "&gt;5"; B1:B10)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PROCV(E2; A1:C100; 3; FALSO)</a:t>
            </a:r>
          </a:p>
        </p:txBody>
      </p:sp>
    </p:spTree>
    <p:extLst>
      <p:ext uri="{BB962C8B-B14F-4D97-AF65-F5344CB8AC3E}">
        <p14:creationId xmlns:p14="http://schemas.microsoft.com/office/powerpoint/2010/main" val="1752922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1981</Words>
  <Application>Microsoft Office PowerPoint</Application>
  <PresentationFormat>Personalizar</PresentationFormat>
  <Paragraphs>280</Paragraphs>
  <Slides>23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Mona Sans Light</vt:lpstr>
      <vt:lpstr>Consolas</vt:lpstr>
      <vt:lpstr>Mona Sans Semi Bold</vt:lpstr>
      <vt:lpstr>Funnel Sans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Vinícius Tessele</cp:lastModifiedBy>
  <cp:revision>9</cp:revision>
  <dcterms:created xsi:type="dcterms:W3CDTF">2025-12-03T00:54:08Z</dcterms:created>
  <dcterms:modified xsi:type="dcterms:W3CDTF">2025-12-03T21:48:06Z</dcterms:modified>
</cp:coreProperties>
</file>